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274" r:id="rId3"/>
    <p:sldId id="586" r:id="rId4"/>
    <p:sldId id="399" r:id="rId5"/>
    <p:sldId id="529" r:id="rId6"/>
    <p:sldId id="600" r:id="rId7"/>
    <p:sldId id="602" r:id="rId8"/>
    <p:sldId id="604" r:id="rId9"/>
    <p:sldId id="606" r:id="rId10"/>
    <p:sldId id="631" r:id="rId11"/>
    <p:sldId id="622" r:id="rId12"/>
    <p:sldId id="605" r:id="rId13"/>
    <p:sldId id="633" r:id="rId14"/>
    <p:sldId id="632" r:id="rId15"/>
    <p:sldId id="634" r:id="rId16"/>
    <p:sldId id="619" r:id="rId17"/>
    <p:sldId id="635" r:id="rId18"/>
    <p:sldId id="636" r:id="rId19"/>
    <p:sldId id="637" r:id="rId20"/>
    <p:sldId id="608" r:id="rId21"/>
    <p:sldId id="609" r:id="rId22"/>
    <p:sldId id="630" r:id="rId23"/>
    <p:sldId id="624" r:id="rId24"/>
    <p:sldId id="626" r:id="rId25"/>
    <p:sldId id="627" r:id="rId26"/>
    <p:sldId id="610" r:id="rId27"/>
    <p:sldId id="623" r:id="rId28"/>
    <p:sldId id="611" r:id="rId29"/>
    <p:sldId id="612" r:id="rId30"/>
    <p:sldId id="613" r:id="rId31"/>
    <p:sldId id="614" r:id="rId32"/>
    <p:sldId id="615" r:id="rId33"/>
    <p:sldId id="616" r:id="rId34"/>
    <p:sldId id="618" r:id="rId35"/>
    <p:sldId id="349" r:id="rId36"/>
    <p:sldId id="527" r:id="rId37"/>
    <p:sldId id="352" r:id="rId38"/>
    <p:sldId id="52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86"/>
            <p14:sldId id="399"/>
          </p14:sldIdLst>
        </p14:section>
        <p14:section name="Bootstrap" id="{42DFF109-ED40-4A67-8DAE-4A406B89C961}">
          <p14:sldIdLst>
            <p14:sldId id="529"/>
            <p14:sldId id="600"/>
            <p14:sldId id="602"/>
            <p14:sldId id="604"/>
            <p14:sldId id="606"/>
            <p14:sldId id="631"/>
            <p14:sldId id="622"/>
            <p14:sldId id="605"/>
            <p14:sldId id="633"/>
            <p14:sldId id="632"/>
            <p14:sldId id="634"/>
            <p14:sldId id="619"/>
            <p14:sldId id="635"/>
            <p14:sldId id="636"/>
            <p14:sldId id="637"/>
          </p14:sldIdLst>
        </p14:section>
        <p14:section name="Slick Slider" id="{A4F36FB8-FF09-4163-9208-0DFB7E7AD7AD}">
          <p14:sldIdLst>
            <p14:sldId id="608"/>
            <p14:sldId id="609"/>
            <p14:sldId id="630"/>
            <p14:sldId id="624"/>
            <p14:sldId id="626"/>
            <p14:sldId id="627"/>
          </p14:sldIdLst>
        </p14:section>
        <p14:section name="Animate CSS" id="{DFE08BED-D943-4C9C-94E6-D798DDEDCB6B}">
          <p14:sldIdLst>
            <p14:sldId id="610"/>
            <p14:sldId id="623"/>
            <p14:sldId id="611"/>
          </p14:sldIdLst>
        </p14:section>
        <p14:section name="Hover CSS" id="{0782A2FE-927A-488E-AF63-B4CE641519B2}">
          <p14:sldIdLst>
            <p14:sldId id="612"/>
            <p14:sldId id="613"/>
          </p14:sldIdLst>
        </p14:section>
        <p14:section name="Sweet Alerts" id="{A28E4F8D-213A-410C-879B-AAEA5F6581D0}">
          <p14:sldIdLst>
            <p14:sldId id="614"/>
            <p14:sldId id="615"/>
            <p14:sldId id="616"/>
            <p14:sldId id="618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 autoAdjust="0"/>
    <p:restoredTop sz="91001" autoAdjust="0"/>
  </p:normalViewPr>
  <p:slideViewPr>
    <p:cSldViewPr>
      <p:cViewPr>
        <p:scale>
          <a:sx n="80" d="100"/>
          <a:sy n="80" d="100"/>
        </p:scale>
        <p:origin x="677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24-Mar-17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Lunn/Hover/blob/master/css/hover-min.css" TargetMode="External"/><Relationship Id="rId2" Type="http://schemas.openxmlformats.org/officeDocument/2006/relationships/hyperlink" Target="http://ianlunn.co.uk/articles/hover-css-tutorial-introduc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t4t5.github.io/sweetale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infragis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7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" TargetMode="External"/><Relationship Id="rId2" Type="http://schemas.openxmlformats.org/officeDocument/2006/relationships/hyperlink" Target="http://getbootstrap.com/css/#gri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tbootstrap.com/component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getting-started/#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2612" y="503732"/>
            <a:ext cx="8475319" cy="1274511"/>
          </a:xfrm>
        </p:spPr>
        <p:txBody>
          <a:bodyPr>
            <a:normAutofit/>
          </a:bodyPr>
          <a:lstStyle/>
          <a:p>
            <a:r>
              <a:rPr lang="en-US" dirty="0"/>
              <a:t>Popular Front-End Libraries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0468" y="3974710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4772544" y="3485293"/>
            <a:ext cx="1784171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Popular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Front-End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 Libraries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22612" y="1778242"/>
            <a:ext cx="8475320" cy="13269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Bootstrap, Slick Slider,</a:t>
            </a:r>
            <a:br>
              <a:rPr lang="en-US" sz="3600" dirty="0"/>
            </a:br>
            <a:r>
              <a:rPr lang="en-US" sz="3600" dirty="0"/>
              <a:t>Sweet Alert, Animate.css, Hover.css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12" y="3581400"/>
            <a:ext cx="4774172" cy="2685472"/>
          </a:xfrm>
          <a:prstGeom prst="rect">
            <a:avLst/>
          </a:prstGeom>
        </p:spPr>
      </p:pic>
      <p:pic>
        <p:nvPicPr>
          <p:cNvPr id="1026" name="Picture 2" descr="Резултат с изображение за slider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401" y="4871473"/>
            <a:ext cx="1055161" cy="8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0212" y="3385390"/>
            <a:ext cx="1034210" cy="1034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1612" y="3385390"/>
            <a:ext cx="1034210" cy="10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Bootstrap Page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03" y="1217898"/>
            <a:ext cx="5796419" cy="5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Skeleton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43000"/>
            <a:ext cx="11125200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css/bootstrap.min.css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https://code.jquery.com/jquery-3.2.1.min.js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js/bootstrap.min.js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… Header comes 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… Page content comes 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… Footer comes 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018" y="4114800"/>
            <a:ext cx="579731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Header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012" y="1170087"/>
            <a:ext cx="10972800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 navbar-inverse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navbar-collapse collapse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navbar-nav navbar-right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active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href="#"&gt;About&lt;/a&gt;&lt;/li&gt;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href="#"&gt;Contact&lt;/a&gt;&lt;/li&gt;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&lt;/header&gt;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771239"/>
            <a:ext cx="8458200" cy="1629561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712199" y="1017687"/>
            <a:ext cx="2971800" cy="1496913"/>
          </a:xfrm>
          <a:prstGeom prst="wedgeRoundRectCallout">
            <a:avLst>
              <a:gd name="adj1" fmla="val -71354"/>
              <a:gd name="adj2" fmla="val 32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Holds the mobile menu toggle icon (for small screens)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5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Bootstrap Page – Header (2)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6424" y="1202353"/>
            <a:ext cx="10975976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 navbar-toggle"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data-toggle="collapse" data-target=".navbar-collapse"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icon-bar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icon-bar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icon-bar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&lt;/button&gt;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href='#'&gt;&lt;h4&gt;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The Big Lebowski&lt;/h4&gt;&lt;/a&gt;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21" y="3390900"/>
            <a:ext cx="4219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Bootstrap Page – Main Layout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6424" y="1143000"/>
            <a:ext cx="1097597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visible-md visible-lg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col-md-8 col-sm-9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&lt;h1&gt;The Big Lebowski Fan Page&lt;/h1&gt;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col-md-4 col-sm-3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&lt;h2&gt;Sidebar&lt;/h2&gt;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4629424"/>
            <a:ext cx="6729734" cy="16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Carousel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1121"/>
            <a:ext cx="10820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visible-md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visible-lg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src="images/carousel-1.jpg"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col-md-2 col-md-offset-2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src="images/carousel-2.jpg"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col-md-2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src="images/carousel-3.jpg"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src="images/carousel-4.jpg"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12" y="4141251"/>
            <a:ext cx="7696200" cy="2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1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Main Content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1121"/>
            <a:ext cx="108204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col-md-8 col-sm-9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&lt;h1&gt;The Big Lebowski Fan Page&lt;/h1&gt;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&lt;p&gt;Lebowski ipsum when will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src="images/lebowski-1.jpg"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pull-right img-thumbnail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&lt;p&gt;You know,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&lt;p&gt;One a those days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src="images/lebowski-3.jpg"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pull-left img-thumbnail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&lt;p&gt;Shomer shabbos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&lt;p&gt;They were Nazis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&lt;p&gt;They're nihilists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31" y="1371600"/>
            <a:ext cx="380358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Sidebar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253222"/>
            <a:ext cx="108204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col-md-4 col-sm-3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&lt;h2&gt;Sidebar&lt;/h2&gt;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&lt;p&gt;It increases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src="images/lebowski-2.jpg"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img-thumbnail pull-right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got a nice …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56" y="3810000"/>
            <a:ext cx="6006281" cy="25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Bootstrap Page – Footer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1121"/>
            <a:ext cx="1082040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&lt;p&gt;Text placeholders courtesy of &lt;a href="#"&gt;Lebowski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Home Page&lt;/a&gt;.&lt;/p&gt;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487121"/>
            <a:ext cx="8229600" cy="29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693139"/>
            <a:ext cx="10363200" cy="820600"/>
          </a:xfrm>
        </p:spPr>
        <p:txBody>
          <a:bodyPr/>
          <a:lstStyle/>
          <a:p>
            <a:r>
              <a:rPr lang="en-US" dirty="0"/>
              <a:t>Slick Slider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71600"/>
            <a:ext cx="8700833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Bootstrap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Slick Slider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Animate CSS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Hover CSS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Sweet Alerts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960914"/>
            <a:ext cx="2614955" cy="3371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1100233"/>
            <a:ext cx="5400178" cy="1471915"/>
          </a:xfrm>
          <a:prstGeom prst="rect">
            <a:avLst/>
          </a:prstGeom>
        </p:spPr>
      </p:pic>
      <p:pic>
        <p:nvPicPr>
          <p:cNvPr id="8" name="Picture 2" descr="Резултат с изображение за slid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87" y="2995011"/>
            <a:ext cx="1623950" cy="13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animat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438400"/>
            <a:ext cx="1885298" cy="18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781" y="4711502"/>
            <a:ext cx="1475360" cy="1524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075" y="4762434"/>
            <a:ext cx="214475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Slick Slider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HTML page holding 4 images</a:t>
            </a:r>
          </a:p>
          <a:p>
            <a:pPr lvl="1"/>
            <a:r>
              <a:rPr lang="en-US" dirty="0"/>
              <a:t>Display them as image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88" y="2590800"/>
            <a:ext cx="7909848" cy="38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0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import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Slick Slider </a:t>
            </a:r>
            <a:r>
              <a:rPr lang="en-US" dirty="0"/>
              <a:t>library (CSS + JS files)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Slick Slider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923395"/>
            <a:ext cx="10944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https://cdn.jsdelivr.net/jquery.slick/1.6.0/slick.css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https://cdn.jsdelivr.net/jquery.slick/1.6.0/slick.min.j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href="styles/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styles.css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the image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</a:t>
            </a:r>
            <a:r>
              <a:rPr lang="en-US" dirty="0"/>
              <a:t>, holding the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</a:t>
            </a:r>
            <a:r>
              <a:rPr lang="en-US" dirty="0"/>
              <a:t>elements: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Slick </a:t>
            </a:r>
            <a:r>
              <a:rPr lang="en-US"/>
              <a:t>Slider –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0418" y="2438400"/>
            <a:ext cx="773999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class="slider"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&lt;div&gt;&lt;img src="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img/FiveRosesPub_Web1.jpg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alt="Img #1&lt;/div&gt;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&lt;div&gt;&lt;img src="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img/FoodTours_Web.jpg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alt="Img #2"&gt;&lt;/div&gt;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&lt;div&gt;&lt;img src="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img/TheEnergyAnnex_Web.jpg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alt="Img #3"&gt;&lt;/div&gt;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&lt;div&gt;&lt;img src="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img/TheFold_Web1.jpg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alt="Img #4"&gt;&lt;/div&gt;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796" y="265673"/>
            <a:ext cx="3181375" cy="62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Slick Slider – Pager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6234" y="2086213"/>
            <a:ext cx="10482178" cy="393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class="slider-nav-thumbnails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flex-control-paging"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&lt;li&gt;1&lt;/li&gt;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&lt;li&gt;2&lt;/li&gt;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&lt;li&gt;3&lt;/li&gt;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&lt;li&gt;4&lt;/li&gt;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Display the image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pager</a:t>
            </a:r>
            <a:r>
              <a:rPr lang="en-US" dirty="0"/>
              <a:t> (holding 4 pages):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92" y="3581400"/>
            <a:ext cx="605159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JavaScript code configures the slider: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Slick Slider – Script Code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097881"/>
            <a:ext cx="55626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slidesToShow: 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slidesToScroll: 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arrows: false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fade: false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asNavFor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slider-nav-thumbnails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3" y="2097880"/>
            <a:ext cx="51816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.slider-nav-thumbnails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slidesToShow: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slidesToScroll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asNavFor: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dots: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focusOnSelect: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702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5334000"/>
            <a:ext cx="10363200" cy="820600"/>
          </a:xfrm>
        </p:spPr>
        <p:txBody>
          <a:bodyPr/>
          <a:lstStyle/>
          <a:p>
            <a:r>
              <a:rPr lang="en-US" dirty="0"/>
              <a:t>Animate.css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" y="2152650"/>
            <a:ext cx="10344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page like the following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  <a:r>
              <a:rPr lang="en-US" dirty="0"/>
              <a:t> start when the page is loaded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Animate CSS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986593"/>
            <a:ext cx="10671174" cy="26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Animate CSS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4" y="1066800"/>
            <a:ext cx="11277598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css/bootstrap.min.css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https://cdnjs.cloudflare.com/ajax/libs/animate.css/3.5.2/animate.min.css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js/jquery-3.1.1.min.js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js/bootstrap.min.js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text-center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"&gt;Common Question&lt;/h2&gt;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&lt;article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col-sm-6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col-md-4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animated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slideInLeft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&lt;h3&gt;Who Are Your Clients?&lt;/h3&gt;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&lt;p"&gt;Our clients range from talent…&lt;/p&gt;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Put the next animated article here --&gt;</a:t>
            </a:r>
            <a:endParaRPr lang="en-US" sz="25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5012" y="4505325"/>
            <a:ext cx="3657600" cy="457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351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38800"/>
            <a:ext cx="10363200" cy="820600"/>
          </a:xfrm>
        </p:spPr>
        <p:txBody>
          <a:bodyPr/>
          <a:lstStyle/>
          <a:p>
            <a:r>
              <a:rPr lang="en-US" dirty="0"/>
              <a:t>Hover.css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942731"/>
            <a:ext cx="4153927" cy="443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177843"/>
            <a:ext cx="582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2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Hover.css</a:t>
            </a:r>
            <a:endParaRPr lang="en-US" dirty="0"/>
          </a:p>
          <a:p>
            <a:pPr lvl="1"/>
            <a:r>
              <a:rPr lang="en-US" sz="2800" dirty="0">
                <a:hlinkClick r:id="rId3"/>
              </a:rPr>
              <a:t>https://github.com/IanLunn/Hover/blob/master/css/hover-min.css</a:t>
            </a:r>
            <a:endParaRPr lang="en-US" sz="2800" dirty="0"/>
          </a:p>
          <a:p>
            <a:r>
              <a:rPr lang="en-US" dirty="0"/>
              <a:t>Add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hover.css</a:t>
            </a:r>
            <a:r>
              <a:rPr lang="en-US" dirty="0"/>
              <a:t> to your project</a:t>
            </a:r>
            <a:endParaRPr lang="bg-BG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Play with it</a:t>
            </a:r>
            <a:r>
              <a:rPr lang="bg-BG" dirty="0"/>
              <a:t> </a:t>
            </a:r>
            <a:r>
              <a:rPr lang="en-US" dirty="0"/>
              <a:t>(add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.hvr-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something</a:t>
            </a:r>
            <a:r>
              <a:rPr lang="en-US" dirty="0"/>
              <a:t> class)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CSS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5" y="32004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css/hover-min.css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5" y="4572790"/>
            <a:ext cx="5029197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4572790"/>
            <a:ext cx="525780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 hvr-grow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Grow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3278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/>
              <a:t>Sweet Alert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82" y="2385888"/>
            <a:ext cx="4631702" cy="1781424"/>
          </a:xfrm>
          <a:prstGeom prst="roundRect">
            <a:avLst>
              <a:gd name="adj" fmla="val 389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32" y="1851660"/>
            <a:ext cx="4351156" cy="2849880"/>
          </a:xfrm>
          <a:prstGeom prst="roundRect">
            <a:avLst>
              <a:gd name="adj" fmla="val 4902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5834576" y="2953434"/>
            <a:ext cx="68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37622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>
                <a:hlinkClick r:id="rId2"/>
              </a:rPr>
              <a:t>Sweet Alert</a:t>
            </a:r>
            <a:r>
              <a:rPr lang="en-US" dirty="0"/>
              <a:t> library</a:t>
            </a:r>
          </a:p>
          <a:p>
            <a:r>
              <a:rPr lang="en-US" dirty="0"/>
              <a:t>You are given an HTML file</a:t>
            </a:r>
          </a:p>
          <a:p>
            <a:pPr lvl="1"/>
            <a:r>
              <a:rPr lang="en-US" dirty="0"/>
              <a:t>Include the missing CSS and scripts files </a:t>
            </a:r>
          </a:p>
          <a:p>
            <a:pPr lvl="1"/>
            <a:r>
              <a:rPr lang="en-US" dirty="0"/>
              <a:t>Write the missing JavaScript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Sweet Alert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4076544"/>
            <a:ext cx="4613438" cy="215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478" y="4076544"/>
            <a:ext cx="3217364" cy="217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53" y="4076544"/>
            <a:ext cx="3204291" cy="2171856"/>
          </a:xfrm>
          <a:prstGeom prst="rect">
            <a:avLst/>
          </a:prstGeom>
        </p:spPr>
      </p:pic>
      <p:sp>
        <p:nvSpPr>
          <p:cNvPr id="5" name="Arrow: Curved Down 4"/>
          <p:cNvSpPr/>
          <p:nvPr/>
        </p:nvSpPr>
        <p:spPr>
          <a:xfrm>
            <a:off x="4724471" y="3905013"/>
            <a:ext cx="858666" cy="343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rrow: Curved Down 9"/>
          <p:cNvSpPr/>
          <p:nvPr/>
        </p:nvSpPr>
        <p:spPr>
          <a:xfrm>
            <a:off x="8081915" y="3905013"/>
            <a:ext cx="858666" cy="343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2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Sweet Alert</a:t>
            </a:r>
            <a:r>
              <a:rPr lang="en-US" dirty="0"/>
              <a:t>" JS library to your HTML site: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Sweet Alert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2587440"/>
            <a:ext cx="1094400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rel="stylesheet"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css/bootstrap.min.css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rel="stylesheet"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dist/sweetalert.css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js/jquery-2.0.3.min.js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js/bootstrap.min.js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dist/sweetalert.min.js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336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Sweet Alert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801" y="1123950"/>
            <a:ext cx="11071224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').click(()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"Are you sure?",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"warning",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will not be able to recover your account!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showCancelButton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confirmButtonColor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"#DD6B55",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confirmButtonText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"Yes, delete it!",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closeOnConfirm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Deleted!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Your account …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success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6267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200" dirty="0"/>
              <a:t> CSS framework</a:t>
            </a:r>
          </a:p>
          <a:p>
            <a:pPr marL="819096" lvl="1" indent="-514350">
              <a:lnSpc>
                <a:spcPct val="90000"/>
              </a:lnSpc>
              <a:spcBef>
                <a:spcPts val="400"/>
              </a:spcBef>
            </a:pPr>
            <a:r>
              <a:rPr lang="en-US" sz="3000" dirty="0"/>
              <a:t>Powerful 12-column grid system</a:t>
            </a:r>
          </a:p>
          <a:p>
            <a:pPr marL="514350" indent="-51435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Slick Slider</a:t>
            </a:r>
          </a:p>
          <a:p>
            <a:pPr marL="819096" lvl="1" indent="-514350">
              <a:lnSpc>
                <a:spcPct val="90000"/>
              </a:lnSpc>
              <a:spcBef>
                <a:spcPts val="400"/>
              </a:spcBef>
            </a:pPr>
            <a:r>
              <a:rPr lang="en-US" sz="3000" dirty="0"/>
              <a:t>Easy to use slider library</a:t>
            </a:r>
          </a:p>
          <a:p>
            <a:pPr marL="514350" indent="-51435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Animate CSS</a:t>
            </a:r>
          </a:p>
          <a:p>
            <a:pPr marL="819096" lvl="1" indent="-514350">
              <a:lnSpc>
                <a:spcPct val="90000"/>
              </a:lnSpc>
              <a:spcBef>
                <a:spcPts val="400"/>
              </a:spcBef>
            </a:pPr>
            <a:r>
              <a:rPr lang="en-US" sz="3000" dirty="0"/>
              <a:t>CSS animation library</a:t>
            </a:r>
          </a:p>
          <a:p>
            <a:pPr marL="514350" indent="-51435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Hover CSS</a:t>
            </a:r>
          </a:p>
          <a:p>
            <a:pPr marL="819096" lvl="1" indent="-514350">
              <a:lnSpc>
                <a:spcPct val="90000"/>
              </a:lnSpc>
              <a:spcBef>
                <a:spcPts val="400"/>
              </a:spcBef>
            </a:pPr>
            <a:r>
              <a:rPr lang="en-US" sz="3000" dirty="0"/>
              <a:t>CSS hover library</a:t>
            </a:r>
          </a:p>
          <a:p>
            <a:pPr marL="514350" indent="-51435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Sweet Alerts</a:t>
            </a:r>
          </a:p>
          <a:p>
            <a:pPr marL="819096" lvl="1" indent="-514350">
              <a:lnSpc>
                <a:spcPct val="90000"/>
              </a:lnSpc>
              <a:spcBef>
                <a:spcPts val="400"/>
              </a:spcBef>
            </a:pPr>
            <a:r>
              <a:rPr lang="en-US" sz="3000" dirty="0"/>
              <a:t>JS alerts library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003479"/>
            <a:ext cx="2975209" cy="22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2" y="1252695"/>
            <a:ext cx="4909253" cy="1338105"/>
          </a:xfrm>
          <a:prstGeom prst="rect">
            <a:avLst/>
          </a:prstGeom>
        </p:spPr>
      </p:pic>
      <p:pic>
        <p:nvPicPr>
          <p:cNvPr id="9" name="Picture 2" descr="Резултат с изображение за slide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995011"/>
            <a:ext cx="1623950" cy="13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Резултат с изображение за animat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10" y="3127253"/>
            <a:ext cx="1064202" cy="106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976" y="4780781"/>
            <a:ext cx="1341236" cy="1385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007" y="4762434"/>
            <a:ext cx="214475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Front-End 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96682" y="4632726"/>
            <a:ext cx="3995462" cy="820600"/>
          </a:xfrm>
        </p:spPr>
        <p:txBody>
          <a:bodyPr/>
          <a:lstStyle/>
          <a:p>
            <a:r>
              <a:rPr lang="en-US" dirty="0"/>
              <a:t>Bootstrap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6682" y="5453166"/>
            <a:ext cx="3995462" cy="719034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4651198"/>
            <a:ext cx="3252788" cy="1372893"/>
          </a:xfrm>
          <a:prstGeom prst="roundRect">
            <a:avLst>
              <a:gd name="adj" fmla="val 5230"/>
            </a:avLst>
          </a:prstGeom>
        </p:spPr>
      </p:pic>
      <p:grpSp>
        <p:nvGrpSpPr>
          <p:cNvPr id="11" name="Group 10"/>
          <p:cNvGrpSpPr/>
          <p:nvPr/>
        </p:nvGrpSpPr>
        <p:grpSpPr>
          <a:xfrm>
            <a:off x="1331913" y="914400"/>
            <a:ext cx="9525000" cy="3429000"/>
            <a:chOff x="1331913" y="1295400"/>
            <a:chExt cx="9525000" cy="3429000"/>
          </a:xfrm>
        </p:grpSpPr>
        <p:pic>
          <p:nvPicPr>
            <p:cNvPr id="3074" name="Picture 2" descr="Responsive across devic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1295400"/>
              <a:ext cx="9525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190" y="1835724"/>
              <a:ext cx="3675972" cy="21934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7658" y="2655901"/>
              <a:ext cx="1302440" cy="129689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2443" y="3215083"/>
              <a:ext cx="552362" cy="55001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1554" y="2232945"/>
              <a:ext cx="932165" cy="92819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12" y="4637171"/>
            <a:ext cx="2869892" cy="1386919"/>
          </a:xfrm>
          <a:prstGeom prst="roundRect">
            <a:avLst>
              <a:gd name="adj" fmla="val 5230"/>
            </a:avLst>
          </a:prstGeom>
        </p:spPr>
      </p:pic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dirty="0"/>
              <a:t> is a front-end framework for responsive Web sites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Responsive sites made easy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Built on 12-column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grid system</a:t>
            </a:r>
          </a:p>
          <a:p>
            <a:pPr marL="377887" lvl="1" indent="0">
              <a:lnSpc>
                <a:spcPct val="110000"/>
              </a:lnSpc>
              <a:buNone/>
            </a:pPr>
            <a:endParaRPr lang="en-US" dirty="0"/>
          </a:p>
          <a:p>
            <a:pPr marL="377887" lvl="1" indent="0">
              <a:lnSpc>
                <a:spcPct val="110000"/>
              </a:lnSpc>
              <a:buNone/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Manages most of your UI: typography, lists, tables, forms, buttons, images, navigations, alerts, pagination, panels,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Official site: </a:t>
            </a:r>
            <a:r>
              <a:rPr lang="en-US" dirty="0">
                <a:hlinkClick r:id="rId2"/>
              </a:rPr>
              <a:t>http://getbootstrap.com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3063211"/>
            <a:ext cx="5815025" cy="15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Grid system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12-column fluid grid system for phones / tablets / desktops</a:t>
            </a:r>
          </a:p>
          <a:p>
            <a:pPr>
              <a:lnSpc>
                <a:spcPct val="110000"/>
              </a:lnSpc>
            </a:pPr>
            <a:r>
              <a:rPr lang="en-US" dirty="0"/>
              <a:t>Predefined UI design </a:t>
            </a:r>
            <a:r>
              <a:rPr lang="en-US" dirty="0">
                <a:hlinkClick r:id="rId3"/>
              </a:rPr>
              <a:t>CSS styles </a:t>
            </a:r>
            <a:r>
              <a:rPr lang="en-US" dirty="0"/>
              <a:t>for the most page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Typography: headings, subheadings, fonts, colors, lists,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Tables, forms and controls, buttons, image shapes, etc.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Components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Glyph icons, dropdowns, button groups, input groups, tabs, navigation bars (site headers), </a:t>
            </a:r>
            <a:r>
              <a:rPr lang="en-US" dirty="0" err="1"/>
              <a:t>breadcrumps</a:t>
            </a:r>
            <a:r>
              <a:rPr lang="en-US" dirty="0"/>
              <a:t>, pagers, labels, badges, </a:t>
            </a:r>
            <a:r>
              <a:rPr lang="en-US" dirty="0" err="1"/>
              <a:t>jumbotrons</a:t>
            </a:r>
            <a:r>
              <a:rPr lang="en-US" dirty="0"/>
              <a:t> (showcases), thumbnails, alerts, list groups,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60142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236" y="4859932"/>
            <a:ext cx="8938472" cy="820600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236" y="5738100"/>
            <a:ext cx="8938472" cy="688256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34" y="1295400"/>
            <a:ext cx="9753478" cy="32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397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Download Bootstrap from: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http://getbootstrap.com/getting-started/#download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200" dirty="0"/>
              <a:t>Creating and Bootstrap-based HTML page: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Bootstrap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9925" y="3028145"/>
            <a:ext cx="1084580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&lt;head&gt;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&lt;link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css/bootstrap.min.css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rel="stylesheet"&gt;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&lt;script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https://code.jquery.com/jquery-3.2.1.min.js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script&gt;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&lt;script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js/bootstrap.min.js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"&gt;&lt;/script&gt;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&lt;/head&gt;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&lt;body&gt; … &lt;/body&gt;</a:t>
            </a:r>
          </a:p>
        </p:txBody>
      </p:sp>
    </p:spTree>
    <p:extLst>
      <p:ext uri="{BB962C8B-B14F-4D97-AF65-F5344CB8AC3E}">
        <p14:creationId xmlns:p14="http://schemas.microsoft.com/office/powerpoint/2010/main" val="279030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Containers</a:t>
            </a:r>
          </a:p>
          <a:p>
            <a:endParaRPr lang="en-US" dirty="0"/>
          </a:p>
          <a:p>
            <a:r>
              <a:rPr lang="en-US" dirty="0"/>
              <a:t>Rows</a:t>
            </a:r>
          </a:p>
          <a:p>
            <a:endParaRPr lang="en-US" dirty="0"/>
          </a:p>
          <a:p>
            <a:r>
              <a:rPr lang="en-US" dirty="0"/>
              <a:t>Columns: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xs</a:t>
            </a:r>
            <a:r>
              <a:rPr lang="en-US" dirty="0"/>
              <a:t> (phone),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sm</a:t>
            </a:r>
            <a:r>
              <a:rPr lang="en-US" dirty="0"/>
              <a:t> (tablet),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md</a:t>
            </a:r>
            <a:r>
              <a:rPr lang="en-US" dirty="0"/>
              <a:t> (laptop),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lg</a:t>
            </a:r>
            <a:r>
              <a:rPr lang="en-US" dirty="0"/>
              <a:t> (desktop)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231" y="1866900"/>
            <a:ext cx="45743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3412" y="1866900"/>
            <a:ext cx="56388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fluid-container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231" y="3250438"/>
            <a:ext cx="45743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231" y="4724400"/>
            <a:ext cx="105179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col-sm-6 col-md-9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231" y="5550484"/>
            <a:ext cx="105179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col-sm-12 col-md-6 col-lg-9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713412" y="3250438"/>
            <a:ext cx="56388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 hidden-xs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2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11110</TotalTime>
  <Words>2167</Words>
  <Application>Microsoft Office PowerPoint</Application>
  <PresentationFormat>Custom</PresentationFormat>
  <Paragraphs>324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Popular Front-End Libraries</vt:lpstr>
      <vt:lpstr>Table of Contents</vt:lpstr>
      <vt:lpstr>Have a Question?</vt:lpstr>
      <vt:lpstr>Bootstrap</vt:lpstr>
      <vt:lpstr>What is Bootstrap?</vt:lpstr>
      <vt:lpstr>Bootstrap Features</vt:lpstr>
      <vt:lpstr>Bootstrap</vt:lpstr>
      <vt:lpstr>Getting Started with Bootstrap</vt:lpstr>
      <vt:lpstr>Bootstrap Grid System</vt:lpstr>
      <vt:lpstr>Problem: Bootstrap Page</vt:lpstr>
      <vt:lpstr>Solution: Bootstrap Page – Skeleton</vt:lpstr>
      <vt:lpstr>Solution: Bootstrap Page – Header</vt:lpstr>
      <vt:lpstr>Solution: Bootstrap Page – Header (2)</vt:lpstr>
      <vt:lpstr>Solution: Bootstrap Page – Main Layout</vt:lpstr>
      <vt:lpstr>Solution: Bootstrap Page – Carousel</vt:lpstr>
      <vt:lpstr>Solution: Bootstrap Page – Main Content</vt:lpstr>
      <vt:lpstr>Solution: Bootstrap Page – Sidebar</vt:lpstr>
      <vt:lpstr>Solution: Bootstrap Page – Footer</vt:lpstr>
      <vt:lpstr>Slick Slider</vt:lpstr>
      <vt:lpstr>Problem: Slick Slider</vt:lpstr>
      <vt:lpstr>Solution: Slick Slider</vt:lpstr>
      <vt:lpstr>Solution: Slick Slider – HTML</vt:lpstr>
      <vt:lpstr>Solution: Slick Slider – Pager</vt:lpstr>
      <vt:lpstr>Solution: Slick Slider – Script Code</vt:lpstr>
      <vt:lpstr>Animate.css</vt:lpstr>
      <vt:lpstr>Problem: Animate CSS</vt:lpstr>
      <vt:lpstr>Solution: Animate CSS</vt:lpstr>
      <vt:lpstr>Hover.css</vt:lpstr>
      <vt:lpstr>Hover CSS</vt:lpstr>
      <vt:lpstr>Sweet Alert</vt:lpstr>
      <vt:lpstr>Problem: Sweet Alert</vt:lpstr>
      <vt:lpstr>Solution: Sweet Alert</vt:lpstr>
      <vt:lpstr>Solution: Sweet Alert</vt:lpstr>
      <vt:lpstr>Summary</vt:lpstr>
      <vt:lpstr>Popular Front-End Libraries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Front-End Libraries</dc:title>
  <dc:subject>Software Development Course</dc:subject>
  <dc:creator>Software University Foundation</dc:creator>
  <cp:keywords>HTML, CSS, SoftUni, Software University, programming, software development, software engineering, course</cp:keywords>
  <dc:description>Software University Foundation - http://softuni.org</dc:description>
  <cp:lastModifiedBy>Svetlin Nakov</cp:lastModifiedBy>
  <cp:revision>784</cp:revision>
  <dcterms:created xsi:type="dcterms:W3CDTF">2014-01-02T17:00:34Z</dcterms:created>
  <dcterms:modified xsi:type="dcterms:W3CDTF">2017-03-24T15:59:26Z</dcterms:modified>
  <cp:category>HTML, CSS, front-end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